
<file path=[Content_Types].xml><?xml version="1.0" encoding="utf-8"?>
<Types xmlns="http://schemas.openxmlformats.org/package/2006/content-types">
  <Default Extension="fntdata" ContentType="application/x-fontdata"/>
  <Default Extension="xml" ContentType="application/xml"/>
  <Default Extension="png" ContentType="image/png"/>
  <Default Extension="rels" ContentType="application/vnd.openxmlformats-package.relationships+xml"/>
  <Default Extension="psmdcp" ContentType="application/vnd.openxmlformats-package.core-properties+xml"/>
  <Override PartName="/ppt/notesSlides/notesSlide1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11.xml" ContentType="application/vnd.openxmlformats-officedocument.presentationml.slide+xml"/>
  <Override PartName="/ppt/slides/slide22.xml" ContentType="application/vnd.openxmlformats-officedocument.presentationml.slide+xml"/>
  <Override PartName="/ppt/slides/slide1.xml" ContentType="application/vnd.openxmlformats-officedocument.presentationml.slide+xml"/>
  <Override PartName="/ppt/slides/slide19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5.xml" ContentType="application/vnd.openxmlformats-officedocument.presentationml.slide+xml"/>
  <Override PartName="/ppt/slides/slide12.xml" ContentType="application/vnd.openxmlformats-officedocument.presentationml.slide+xml"/>
  <Override PartName="/ppt/slides/slide17.xml" ContentType="application/vnd.openxmlformats-officedocument.presentationml.slide+xml"/>
  <Override PartName="/ppt/slides/slide23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8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ppt/presentation.xml" Id="rId1" /><Relationship Type="http://schemas.openxmlformats.org/package/2006/relationships/metadata/core-properties" Target="/package/services/metadata/core-properties/f1bd1ca860f0408a93cc9776e659fb6d.psmdcp" Id="Rb606a34447a84eed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</p:sldIdLst>
  <p:sldSz cx="9144000" cy="5143500"/>
  <p:notesSz cx="6858000" cy="9144000"/>
  <p:embeddedFontLst>
    <p:embeddedFont>
      <p:font typeface="Quicksand"/>
      <p:regular r:id="rId30"/>
      <p:bold r:id="rId31"/>
    </p:embeddedFont>
    <p:embeddedFont>
      <p:font typeface="Roboto Mono"/>
      <p:regular r:id="rId32"/>
      <p:bold r:id="rId33"/>
      <p:italic r:id="rId34"/>
      <p:boldItalic r:id="rId35"/>
    </p:embeddedFont>
    <p:embeddedFont>
      <p:font typeface="Quicksand Medium"/>
      <p:regular r:id="rId36"/>
      <p:bold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Quicksand-bold.fntdata"/><Relationship Id="rId30" Type="http://schemas.openxmlformats.org/officeDocument/2006/relationships/font" Target="fonts/Quicksand-regular.fntdata"/><Relationship Id="rId11" Type="http://schemas.openxmlformats.org/officeDocument/2006/relationships/slide" Target="slides/slide6.xml"/><Relationship Id="rId33" Type="http://schemas.openxmlformats.org/officeDocument/2006/relationships/font" Target="fonts/RobotoMono-bold.fntdata"/><Relationship Id="rId10" Type="http://schemas.openxmlformats.org/officeDocument/2006/relationships/slide" Target="slides/slide5.xml"/><Relationship Id="rId32" Type="http://schemas.openxmlformats.org/officeDocument/2006/relationships/font" Target="fonts/RobotoMono-regular.fntdata"/><Relationship Id="rId13" Type="http://schemas.openxmlformats.org/officeDocument/2006/relationships/slide" Target="slides/slide8.xml"/><Relationship Id="rId35" Type="http://schemas.openxmlformats.org/officeDocument/2006/relationships/font" Target="fonts/RobotoMono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Mono-italic.fntdata"/><Relationship Id="rId15" Type="http://schemas.openxmlformats.org/officeDocument/2006/relationships/slide" Target="slides/slide10.xml"/><Relationship Id="rId37" Type="http://schemas.openxmlformats.org/officeDocument/2006/relationships/font" Target="fonts/QuicksandMedium-bold.fntdata"/><Relationship Id="rId14" Type="http://schemas.openxmlformats.org/officeDocument/2006/relationships/slide" Target="slides/slide9.xml"/><Relationship Id="rId36" Type="http://schemas.openxmlformats.org/officeDocument/2006/relationships/font" Target="fonts/QuicksandMedium-regular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the-cc.io/curriculum" TargetMode="External"/><Relationship Id="rId3" Type="http://schemas.openxmlformats.org/officeDocument/2006/relationships/hyperlink" Target="https://www.raspberrypi.org/" TargetMode="External"/><Relationship Id="rId4" Type="http://schemas.openxmlformats.org/officeDocument/2006/relationships/hyperlink" Target="https://www.raspberrypi.org/" TargetMode="External"/><Relationship Id="rId5" Type="http://schemas.openxmlformats.org/officeDocument/2006/relationships/hyperlink" Target="https://creativecommons.org/licenses/by-nc-sa/4.0/" TargetMode="Externa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post-post-office-letter-old-3471110/" TargetMode="Externa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vectors/check-cross-red-green-attention-158879/" TargetMode="Externa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pixabay.com/photos/grimace-funny-expression-mask-388987/" TargetMode="Externa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p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Zuletzt aktualisiert: 04-01-21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 Ressourcen werden regelmäßig aktualisiert - die neueste Version finden Sie unter: </a:t>
            </a:r>
            <a:r>
              <a:rPr lang="en-GB" sz="1000" u="sng">
                <a:solidFill>
                  <a:srgbClr val="0000FF"/>
                </a:solidFill>
                <a:latin typeface="Quicksand"/>
                <a:ea typeface="Quicksand"/>
                <a:cs typeface="Quicksand"/>
                <a:sym typeface="Quicksand"/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the-cc.io/curriculum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10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Diese Ressource wird von der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Raspberry Pi Foundation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unter einer Creative Commons Attribution-NonCommercial-ShareAlike 4.0 International Lizenz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lizenziert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 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Um eine Kopie dieser Lizenz zu sehen, besuchen Sie </a:t>
            </a:r>
            <a:r>
              <a:rPr lang="en-GB" sz="1000" u="sng">
                <a:solidFill>
                  <a:srgbClr val="1155CC"/>
                </a:solidFill>
                <a:latin typeface="Quicksand"/>
                <a:ea typeface="Quicksand"/>
                <a:cs typeface="Quicksand"/>
                <a:sym typeface="Quicksand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creativecommons.org/licenses/by-nc-sa/4.0/</a:t>
            </a:r>
            <a:r>
              <a:rPr lang="en-GB" sz="1000">
                <a:solidFill>
                  <a:srgbClr val="666666"/>
                </a:solidFill>
                <a:latin typeface="Quicksand"/>
                <a:ea typeface="Quicksand"/>
                <a:cs typeface="Quicksand"/>
                <a:sym typeface="Quicksand"/>
              </a:rPr>
              <a:t>.</a:t>
            </a:r>
            <a:endParaRPr sz="900">
              <a:solidFill>
                <a:srgbClr val="666666"/>
              </a:solidFill>
              <a:latin typeface="Quicksand"/>
              <a:ea typeface="Quicksand"/>
              <a:cs typeface="Quicksand"/>
              <a:sym typeface="Quicksan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7635d798f6_0_2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7635d798f6_0_2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6bfca9f905_0_17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6bfca9f905_0_17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https://pixabay.com/photos/post-post-office-letter-old-3471110/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6bfca9f905_0_2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6bfca9f905_0_2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6bfca9f905_0_3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6bfca9f905_0_3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6bfca9f905_0_4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6bfca9f905_0_4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6bfca9f905_0_5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6bfca9f905_0_5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6bfca9f905_0_6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6bfca9f905_0_6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6bfca9f905_0_7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Google Shape;209;g6bfca9f905_0_7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6bfca9f905_0_9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g6bfca9f905_0_9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https://pixabay.com/vectors/check-cross-red-green-attention-158879/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6bfca9f905_0_103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6bfca9f905_0_103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75c8662e6d_0_49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75c8662e6d_0_49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6bfca9f905_0_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6bfca9f905_0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6bfca9f905_0_114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6bfca9f905_0_114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6bfca9f905_0_122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6bfca9f905_0_122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6bfca9f905_0_13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6bfca9f905_0_13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000">
                <a:latin typeface="Quicksand"/>
                <a:ea typeface="Quicksand"/>
                <a:cs typeface="Quicksand"/>
                <a:sym typeface="Quicksand"/>
              </a:rPr>
              <a:t>Bildquelle: </a:t>
            </a:r>
            <a:r>
              <a:rPr lang="en-GB" sz="1000" u="sng">
                <a:solidFill>
                  <a:schemeClr val="hlink"/>
                </a:solidFill>
                <a:latin typeface="Quicksand"/>
                <a:ea typeface="Quicksand"/>
                <a:cs typeface="Quicksand"/>
                <a:sym typeface="Quicksand"/>
                <a:hlinkClick r:id="rId2"/>
              </a:rPr>
              <a:t>https://pixabay.com/photos/grimace-funny-expression-mask-388987/</a:t>
            </a:r>
            <a:endParaRPr sz="1000"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9248cef857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9248cef857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75c8662e6d_0_66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75c8662e6d_0_66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75c8662e6d_0_8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75c8662e6d_0_8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75c8662e6d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75c8662e6d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 b="1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6bfca9f905_0_1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6bfca9f905_0_1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6bfca9f905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6bfca9f905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7635d798f6_0_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7635d798f6_0_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Sp="0" showMasterPhAnim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7635d798f6_0_10:notes"/>
          <p:cNvSpPr/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7635d798f6_0_10:notes"/>
          <p:cNvSpPr txBox="1"/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3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idx="1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11" name="Google Shape;11;p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2" name="Google Shape;12;p2"/>
          <p:cNvSpPr txBox="1"/>
          <p:nvPr>
            <p:ph idx="2" type="subTitle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500" y="4491500"/>
            <a:ext cx="1407075" cy="425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text">
  <p:cSld name="TITLE_4_1_1_1_1_1_1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1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0" sz="3600"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11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63" name="Google Shape;63;p11"/>
          <p:cNvSpPr txBox="1"/>
          <p:nvPr>
            <p:ph idx="1" type="subTitle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jectives / Questions / Lists">
  <p:cSld name="TITLE_4_1_1_1_2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idx="1" type="body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8" name="Google Shape;18;p3"/>
          <p:cNvSpPr txBox="1"/>
          <p:nvPr>
            <p:ph idx="2" type="subTitle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 algn="r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 algn="r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 algn="r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 algn="r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 algn="r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 algn="r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 algn="r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 algn="r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0900" y="1017725"/>
            <a:ext cx="8521200" cy="30972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2" type="body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4" name="Google Shape;24;p4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no heading)">
  <p:cSld name="TITLE_4_1_1_1_4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0900" y="472000"/>
            <a:ext cx="8521200" cy="37953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310900" y="4282175"/>
            <a:ext cx="8521200" cy="54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subTitle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idx="1" type="body"/>
          </p:nvPr>
        </p:nvSpPr>
        <p:spPr>
          <a:xfrm>
            <a:off x="310900" y="1017725"/>
            <a:ext cx="8521200" cy="38115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3" name="Google Shape;33;p6"/>
          <p:cNvSpPr txBox="1"/>
          <p:nvPr>
            <p:ph type="title"/>
          </p:nvPr>
        </p:nvSpPr>
        <p:spPr>
          <a:xfrm>
            <a:off x="310900" y="307424"/>
            <a:ext cx="8521200" cy="708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4" name="Google Shape;34;p6"/>
          <p:cNvSpPr txBox="1"/>
          <p:nvPr>
            <p:ph idx="2" type="subTitle"/>
          </p:nvPr>
        </p:nvSpPr>
        <p:spPr>
          <a:xfrm>
            <a:off x="6840000" y="0"/>
            <a:ext cx="19605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side by side">
  <p:cSld name="TITLE_4_1_1_1_3_1_1_1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8" name="Google Shape;38;p7"/>
          <p:cNvSpPr txBox="1"/>
          <p:nvPr>
            <p:ph idx="2" type="body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2:1">
  <p:cSld name="TITLE_4_1_1_1_3_1_1_1_1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idx="1" type="body"/>
          </p:nvPr>
        </p:nvSpPr>
        <p:spPr>
          <a:xfrm>
            <a:off x="310900" y="1017724"/>
            <a:ext cx="558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3" name="Google Shape;43;p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5" name="Google Shape;45;p8"/>
          <p:cNvSpPr txBox="1"/>
          <p:nvPr>
            <p:ph idx="2" type="body"/>
          </p:nvPr>
        </p:nvSpPr>
        <p:spPr>
          <a:xfrm>
            <a:off x="6041575" y="1017700"/>
            <a:ext cx="27918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6" name="Google Shape;46;p8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2">
  <p:cSld name="TITLE_4_1_1_1_3_1_1_1_1_1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/>
          <p:nvPr>
            <p:ph idx="1" type="body"/>
          </p:nvPr>
        </p:nvSpPr>
        <p:spPr>
          <a:xfrm>
            <a:off x="310900" y="1017724"/>
            <a:ext cx="279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9" name="Google Shape;49;p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0" name="Google Shape;50;p9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1" name="Google Shape;51;p9"/>
          <p:cNvSpPr txBox="1"/>
          <p:nvPr>
            <p:ph idx="2" type="body"/>
          </p:nvPr>
        </p:nvSpPr>
        <p:spPr>
          <a:xfrm>
            <a:off x="3253475" y="1017700"/>
            <a:ext cx="55794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2" name="Google Shape;52;p9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ext or Images 1:1:1">
  <p:cSld name="TITLE_4_1_1_1_3_1_1_1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0"/>
          <p:cNvSpPr txBox="1"/>
          <p:nvPr>
            <p:ph idx="1" type="body"/>
          </p:nvPr>
        </p:nvSpPr>
        <p:spPr>
          <a:xfrm>
            <a:off x="310900" y="1017724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5" name="Google Shape;55;p1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12" type="sldNum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7" name="Google Shape;57;p10"/>
          <p:cNvSpPr txBox="1"/>
          <p:nvPr>
            <p:ph idx="2" type="body"/>
          </p:nvPr>
        </p:nvSpPr>
        <p:spPr>
          <a:xfrm>
            <a:off x="32534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58" name="Google Shape;58;p10"/>
          <p:cNvSpPr txBox="1"/>
          <p:nvPr>
            <p:ph idx="3" type="subTitle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anchorCtr="0" anchor="ctr" bIns="91425" lIns="91425" spcFirstLastPara="1" rIns="0" wrap="square" tIns="91425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4" type="body"/>
          </p:nvPr>
        </p:nvSpPr>
        <p:spPr>
          <a:xfrm>
            <a:off x="6149075" y="1017700"/>
            <a:ext cx="2700000" cy="3659100"/>
          </a:xfrm>
          <a:prstGeom prst="rect">
            <a:avLst/>
          </a:prstGeom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0900" y="310900"/>
            <a:ext cx="8521500" cy="7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800"/>
              <a:buFont typeface="Quicksand"/>
              <a:buNone/>
              <a:defRPr sz="2800" b="1">
                <a:solidFill>
                  <a:schemeClr val="accent6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body" idx="1"/>
          </p:nvPr>
        </p:nvSpPr>
        <p:spPr>
          <a:xfrm>
            <a:off x="310900" y="1017725"/>
            <a:ext cx="8521500" cy="381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Quicksand"/>
              <a:buChar char="●"/>
              <a:defRPr sz="18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●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"/>
              <a:buChar char="○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Quicksand"/>
              <a:buChar char="■"/>
              <a:defRPr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lvl="1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lvl="2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lvl="3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lvl="4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lvl="5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lvl="6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lvl="7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lvl="8" algn="ctr" rtl="0">
              <a:buNone/>
              <a:defRPr sz="800">
                <a:solidFill>
                  <a:srgbClr val="494985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196">
          <p15:clr>
            <a:srgbClr val="EA4335"/>
          </p15:clr>
        </p15:guide>
        <p15:guide id="2" orient="horz" pos="196">
          <p15:clr>
            <a:srgbClr val="EA4335"/>
          </p15:clr>
        </p15:guide>
        <p15:guide id="3" orient="horz" pos="641">
          <p15:clr>
            <a:srgbClr val="EA4335"/>
          </p15:clr>
        </p15:guide>
        <p15:guide id="4" pos="2776">
          <p15:clr>
            <a:srgbClr val="EA4335"/>
          </p15:clr>
        </p15:guide>
        <p15:guide id="5" orient="horz" pos="812">
          <p15:clr>
            <a:srgbClr val="EA4335"/>
          </p15:clr>
        </p15:guide>
        <p15:guide id="6" pos="2984">
          <p15:clr>
            <a:srgbClr val="EA4335"/>
          </p15:clr>
        </p15:guide>
        <p15:guide id="7" pos="5564">
          <p15:clr>
            <a:srgbClr val="EA4335"/>
          </p15:clr>
        </p15:guide>
        <p15:guide id="8" orient="horz" pos="2592">
          <p15:clr>
            <a:srgbClr val="EA4335"/>
          </p15:clr>
        </p15:guide>
        <p15:guide id="9" pos="2448">
          <p15:clr>
            <a:srgbClr val="EA4335"/>
          </p15:clr>
        </p15:guide>
        <p15:guide id="10" pos="3312">
          <p15:clr>
            <a:srgbClr val="EA4335"/>
          </p15:clr>
        </p15:guide>
        <p15:guide id="11" orient="horz" pos="304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9.xml"/><Relationship Id="rId3" Type="http://schemas.openxmlformats.org/officeDocument/2006/relationships/hyperlink" Target="https://the-cc.io/pythondoc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Relationship Id="rId4" Type="http://schemas.openxmlformats.org/officeDocument/2006/relationships/image" Target="../media/image1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7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4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4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2"/>
          <p:cNvSpPr txBox="1"/>
          <p:nvPr>
            <p:ph type="title"/>
          </p:nvPr>
        </p:nvSpPr>
        <p:spPr>
          <a:xfrm>
            <a:off x="526875" y="576775"/>
            <a:ext cx="8095800" cy="203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chemeClr val="accent6"/>
                </a:solidFill>
              </a:rPr>
              <a:t>Lektion 3: Variablen</a:t>
            </a:r>
            <a:endParaRPr>
              <a:solidFill>
                <a:schemeClr val="accent6"/>
              </a:solidFill>
            </a:endParaRPr>
          </a:p>
        </p:txBody>
      </p:sp>
      <p:sp>
        <p:nvSpPr>
          <p:cNvPr id="69" name="Google Shape;69;p12"/>
          <p:cNvSpPr txBox="1"/>
          <p:nvPr>
            <p:ph type="subTitle" idx="2"/>
          </p:nvPr>
        </p:nvSpPr>
        <p:spPr>
          <a:xfrm>
            <a:off x="532725" y="2665400"/>
            <a:ext cx="8095800" cy="7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KS4 - Programmieren</a:t>
            </a:r>
            <a:endParaRPr/>
          </a:p>
        </p:txBody>
      </p:sp>
      <p:sp>
        <p:nvSpPr>
          <p:cNvPr id="70" name="Google Shape;70;p12"/>
          <p:cNvSpPr txBox="1"/>
          <p:nvPr>
            <p:ph type="subTitle" idx="1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Sie könnten eine </a:t>
            </a:r>
            <a:r>
              <a:rPr lang="en-GB" b="1"/>
              <a:t>Variable </a:t>
            </a:r>
            <a:r>
              <a:rPr lang="en-GB"/>
              <a:t>verwenden</a:t>
            </a:r>
            <a:r>
              <a:rPr lang="en-GB"/>
              <a:t>, um den </a:t>
            </a:r>
            <a:r>
              <a:rPr lang="en-GB" b="1"/>
              <a:t>Spielstand </a:t>
            </a:r>
            <a:r>
              <a:rPr lang="en-GB"/>
              <a:t>eines Spiels </a:t>
            </a:r>
            <a:r>
              <a:rPr lang="en-GB"/>
              <a:t>zu verfolgen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Zu Beginn eines Spiels </a:t>
            </a:r>
            <a:r>
              <a:rPr lang="en-GB"/>
              <a:t>kann </a:t>
            </a:r>
            <a:r>
              <a:rPr lang="en-GB"/>
              <a:t>der </a:t>
            </a:r>
            <a:r>
              <a:rPr lang="en-GB" b="1"/>
              <a:t>Spielstand </a:t>
            </a:r>
            <a:r>
              <a:rPr lang="en-GB"/>
              <a:t>0 sein.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Während des Spiels kann der Spieler einen Punkt verdienen.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Dies würde den Wert, der in der Wertung gehalten wird, ändern, indem der Wert um 1 erhöht wird. </a:t>
            </a:r>
            <a:endParaRPr/>
          </a:p>
        </p:txBody>
      </p:sp>
      <p:sp>
        <p:nvSpPr>
          <p:cNvPr id="146" name="Google Shape;146;p2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ist eine Variable?</a:t>
            </a:r>
            <a:endParaRPr/>
          </a:p>
        </p:txBody>
      </p:sp>
      <p:sp>
        <p:nvSpPr>
          <p:cNvPr id="147" name="Google Shape;147;p2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148" name="Google Shape;148;p21"/>
          <p:cNvGrpSpPr/>
          <p:nvPr/>
        </p:nvGrpSpPr>
        <p:grpSpPr>
          <a:xfrm>
            <a:off x="4736600" y="2390488"/>
            <a:ext cx="2312313" cy="362503"/>
            <a:chOff x="4930400" y="2345525"/>
            <a:chExt cx="2312313" cy="362503"/>
          </a:xfrm>
        </p:grpSpPr>
        <p:sp>
          <p:nvSpPr>
            <p:cNvPr id="149" name="Google Shape;149;p21"/>
            <p:cNvSpPr txBox="1"/>
            <p:nvPr/>
          </p:nvSpPr>
          <p:spPr>
            <a:xfrm>
              <a:off x="4930400" y="2345525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Ergebnis</a:t>
              </a:r>
              <a:endParaRPr/>
            </a:p>
          </p:txBody>
        </p:sp>
        <p:sp>
          <p:nvSpPr>
            <p:cNvPr id="150" name="Google Shape;150;p21"/>
            <p:cNvSpPr/>
            <p:nvPr/>
          </p:nvSpPr>
          <p:spPr>
            <a:xfrm>
              <a:off x="6090113" y="2393928"/>
              <a:ext cx="1152600" cy="314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18000" rIns="9142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1</a:t>
              </a:r>
              <a:endParaRPr/>
            </a:p>
          </p:txBody>
        </p:sp>
      </p:grpSp>
      <p:sp>
        <p:nvSpPr>
          <p:cNvPr id="151" name="Google Shape;151;p21"/>
          <p:cNvSpPr txBox="1"/>
          <p:nvPr/>
        </p:nvSpPr>
        <p:spPr>
          <a:xfrm>
            <a:off x="4736600" y="3134225"/>
            <a:ext cx="30000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Punktzahl = Punktzahl + 1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Für den </a:t>
            </a:r>
            <a:r>
              <a:rPr lang="en-GB" b="1"/>
              <a:t>Variablenwert </a:t>
            </a:r>
            <a:r>
              <a:rPr lang="en-GB"/>
              <a:t>muss </a:t>
            </a:r>
            <a:r>
              <a:rPr lang="en-GB"/>
              <a:t>ein </a:t>
            </a:r>
            <a:r>
              <a:rPr lang="en-GB" b="1"/>
              <a:t>Speicherplatz </a:t>
            </a:r>
            <a:r>
              <a:rPr lang="en-GB"/>
              <a:t>zugewiesen werden</a:t>
            </a:r>
            <a:r>
              <a:rPr lang="en-GB"/>
              <a:t>, bevor er vom Programm verwendet werden kann.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Eine Variable </a:t>
            </a:r>
            <a:r>
              <a:rPr lang="en-GB" b="1"/>
              <a:t>zu deklarieren </a:t>
            </a:r>
            <a:r>
              <a:rPr lang="en-GB"/>
              <a:t>bedeutet, den </a:t>
            </a:r>
            <a:r>
              <a:rPr lang="en-GB" b="1"/>
              <a:t>Datentyp </a:t>
            </a:r>
            <a:r>
              <a:rPr lang="en-GB"/>
              <a:t>anzugeben, </a:t>
            </a:r>
            <a:r>
              <a:rPr lang="en-GB"/>
              <a:t>der für den Wert verwendet werden soll.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Eine Variable </a:t>
            </a:r>
            <a:r>
              <a:rPr lang="en-GB" b="1"/>
              <a:t>zu initialisieren </a:t>
            </a:r>
            <a:r>
              <a:rPr lang="en-GB"/>
              <a:t>bedeutet, den </a:t>
            </a:r>
            <a:r>
              <a:rPr lang="en-GB" b="1"/>
              <a:t>Anfangswert</a:t>
            </a:r>
            <a:r>
              <a:rPr lang="en-GB"/>
              <a:t> festzulegen</a:t>
            </a:r>
            <a:r>
              <a:rPr lang="en-GB"/>
              <a:t>. </a:t>
            </a:r>
            <a:endParaRPr/>
          </a:p>
        </p:txBody>
      </p:sp>
      <p:sp>
        <p:nvSpPr>
          <p:cNvPr id="157" name="Google Shape;157;p2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Verwendung einer Variablen</a:t>
            </a:r>
            <a:endParaRPr/>
          </a:p>
        </p:txBody>
      </p:sp>
      <p:sp>
        <p:nvSpPr>
          <p:cNvPr id="158" name="Google Shape;158;p2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59" name="Google Shape;15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00"/>
            <a:ext cx="4096500" cy="27309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Python gibt es keine Variablendeklaration, sondern nur eine Initialisierung.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Hier finden Sie Beispiele für die </a:t>
            </a:r>
            <a:r>
              <a:rPr lang="en-GB" b="1"/>
              <a:t>Deklaration von Variablen </a:t>
            </a:r>
            <a:r>
              <a:rPr lang="en-GB"/>
              <a:t>in </a:t>
            </a:r>
            <a:r>
              <a:rPr lang="en-GB" b="1"/>
              <a:t>Visual Basic </a:t>
            </a:r>
            <a:r>
              <a:rPr lang="en-GB"/>
              <a:t>und </a:t>
            </a:r>
            <a:r>
              <a:rPr lang="en-GB" b="1"/>
              <a:t>C</a:t>
            </a:r>
            <a:r>
              <a:rPr lang="en-GB"/>
              <a:t>. 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Integer </a:t>
            </a:r>
            <a:r>
              <a:rPr lang="en-GB"/>
              <a:t>oder </a:t>
            </a:r>
            <a:r>
              <a:rPr lang="en-GB" b="1"/>
              <a:t>int </a:t>
            </a:r>
            <a:r>
              <a:rPr lang="en-GB"/>
              <a:t>bedeutet nur </a:t>
            </a:r>
            <a:r>
              <a:rPr lang="en-GB" b="1"/>
              <a:t>ganze Zahlen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Diese beiden Anweisungen bedeuten, dass </a:t>
            </a:r>
            <a:r>
              <a:rPr lang="en-GB" b="1"/>
              <a:t>die Variable age als Ganzzahl deklariert wird</a:t>
            </a:r>
            <a:r>
              <a:rPr lang="en-GB"/>
              <a:t>. </a:t>
            </a:r>
            <a:endParaRPr/>
          </a:p>
        </p:txBody>
      </p:sp>
      <p:sp>
        <p:nvSpPr>
          <p:cNvPr id="165" name="Google Shape;165;p2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Variablendeklaration in anderen Programmiersprachen</a:t>
            </a:r>
            <a:endParaRPr/>
          </a:p>
        </p:txBody>
      </p:sp>
      <p:sp>
        <p:nvSpPr>
          <p:cNvPr id="166" name="Google Shape;166;p23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Visual Basic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Dim age As Integer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int age;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67" name="Google Shape;167;p2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Bei der Initialisierung </a:t>
            </a:r>
            <a:r>
              <a:rPr lang="en-GB"/>
              <a:t>wird der Variable </a:t>
            </a:r>
            <a:r>
              <a:rPr lang="en-GB"/>
              <a:t>der </a:t>
            </a:r>
            <a:r>
              <a:rPr lang="en-GB" b="1"/>
              <a:t>Anfangswert </a:t>
            </a:r>
            <a:r>
              <a:rPr lang="en-GB" b="1"/>
              <a:t>zugewiesen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Denken Sie daran, dass Variablen immer nur </a:t>
            </a:r>
            <a:r>
              <a:rPr lang="en-GB" b="1"/>
              <a:t>einen </a:t>
            </a:r>
            <a:r>
              <a:rPr lang="en-GB"/>
              <a:t>Wert </a:t>
            </a:r>
            <a:r>
              <a:rPr lang="en-GB"/>
              <a:t>enthalten </a:t>
            </a:r>
            <a:r>
              <a:rPr lang="en-GB"/>
              <a:t>und dieser Wert </a:t>
            </a:r>
            <a:r>
              <a:rPr lang="en-GB" b="1"/>
              <a:t>sich </a:t>
            </a:r>
            <a:r>
              <a:rPr lang="en-GB"/>
              <a:t>während der </a:t>
            </a:r>
            <a:r>
              <a:rPr lang="en-GB" b="1"/>
              <a:t>Ausführung </a:t>
            </a:r>
            <a:r>
              <a:rPr lang="en-GB"/>
              <a:t>des Programms </a:t>
            </a:r>
            <a:r>
              <a:rPr lang="en-GB" b="1"/>
              <a:t>ändern </a:t>
            </a:r>
            <a:r>
              <a:rPr lang="en-GB"/>
              <a:t>kann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Hier sind Beispiele für die Initialisierung von Variablen. Dies bedeutet, dass </a:t>
            </a:r>
            <a:r>
              <a:rPr lang="en-GB" b="1"/>
              <a:t>der Wert 22 unter dem Variablennamen </a:t>
            </a:r>
            <a:r>
              <a:rPr lang="en-GB" b="1">
                <a:latin typeface="Roboto Mono"/>
                <a:ea typeface="Roboto Mono"/>
                <a:cs typeface="Roboto Mono"/>
                <a:sym typeface="Roboto Mono"/>
              </a:rPr>
              <a:t>Alter </a:t>
            </a:r>
            <a:r>
              <a:rPr lang="en-GB" b="1"/>
              <a:t>gespeichert wird</a:t>
            </a:r>
            <a:r>
              <a:rPr lang="en-GB" b="1"/>
              <a:t>. </a:t>
            </a:r>
            <a:endParaRPr b="1"/>
          </a:p>
        </p:txBody>
      </p:sp>
      <p:sp>
        <p:nvSpPr>
          <p:cNvPr id="173" name="Google Shape;173;p2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Initialisierung von Variablen</a:t>
            </a:r>
            <a:endParaRPr/>
          </a:p>
        </p:txBody>
      </p:sp>
      <p:sp>
        <p:nvSpPr>
          <p:cNvPr id="174" name="Google Shape;174;p2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Visual Basic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Alter = 22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C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Alter = 22;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Python</a:t>
            </a:r>
            <a:endParaRPr>
              <a:solidFill>
                <a:srgbClr val="000000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Alter = 22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75" name="Google Shape;175;p2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In Zeile 1 </a:t>
            </a:r>
            <a:r>
              <a:rPr lang="en-GB" b="1"/>
              <a:t>wird </a:t>
            </a:r>
            <a:r>
              <a:rPr lang="en-GB"/>
              <a:t>die Variable </a:t>
            </a:r>
            <a:r>
              <a:rPr lang="en-GB" b="1"/>
              <a:t>initialisiert</a:t>
            </a:r>
            <a:r>
              <a:rPr lang="en-GB"/>
              <a:t>, indem sie einen </a:t>
            </a:r>
            <a:r>
              <a:rPr lang="en-GB" b="1">
                <a:latin typeface="Roboto Mono"/>
                <a:ea typeface="Roboto Mono"/>
                <a:cs typeface="Roboto Mono"/>
                <a:sym typeface="Roboto Mono"/>
              </a:rPr>
              <a:t>Namen </a:t>
            </a:r>
            <a:r>
              <a:rPr lang="en-GB"/>
              <a:t>erhält </a:t>
            </a:r>
            <a:r>
              <a:rPr lang="en-GB"/>
              <a:t>und </a:t>
            </a:r>
            <a:r>
              <a:rPr lang="en-GB"/>
              <a:t>der Wert </a:t>
            </a:r>
            <a:r>
              <a:rPr lang="en-GB" b="1"/>
              <a:t>"</a:t>
            </a:r>
            <a:r>
              <a:rPr lang="en-GB" b="1"/>
              <a:t>Gerry</a:t>
            </a:r>
            <a:r>
              <a:rPr lang="en-GB" b="1"/>
              <a:t>" </a:t>
            </a:r>
            <a:r>
              <a:rPr lang="en-GB"/>
              <a:t>an einer Speicherstelle </a:t>
            </a:r>
            <a:r>
              <a:rPr lang="en-GB" b="1"/>
              <a:t>zugewiesen </a:t>
            </a:r>
            <a:r>
              <a:rPr lang="en-GB"/>
              <a:t>wird.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Tätigkeit</a:t>
            </a:r>
            <a:endParaRPr b="1"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Geben Sie diesen Code in Python ein und führen Sie ihn aus, um zu sehen, was passiert. 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AutoNum type="arabicPeriod"/>
            </a:pPr>
            <a:r>
              <a:rPr lang="en-GB"/>
              <a:t>Tauschen Sie die Zeilen 1 und 2 aus und lesen Sie die Fehlermeldung, die erscheint.  </a:t>
            </a:r>
            <a:endParaRPr/>
          </a:p>
        </p:txBody>
      </p:sp>
      <p:sp>
        <p:nvSpPr>
          <p:cNvPr id="181" name="Google Shape;181;p2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Erstellen und Verwenden unserer ersten Variablen</a:t>
            </a:r>
            <a:endParaRPr/>
          </a:p>
        </p:txBody>
      </p:sp>
      <p:sp>
        <p:nvSpPr>
          <p:cNvPr id="182" name="Google Shape;182;p2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83" name="Google Shape;183;p25"/>
          <p:cNvSpPr txBox="1"/>
          <p:nvPr/>
        </p:nvSpPr>
        <p:spPr>
          <a:xfrm>
            <a:off x="5154025" y="1170125"/>
            <a:ext cx="36861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drucken(Name)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84" name="Google Shape;184;p25"/>
          <p:cNvSpPr txBox="1"/>
          <p:nvPr/>
        </p:nvSpPr>
        <p:spPr>
          <a:xfrm>
            <a:off x="4729525" y="1170097"/>
            <a:ext cx="424500" cy="987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Wenn Sie versuchen, </a:t>
            </a:r>
            <a:r>
              <a:rPr lang="en-GB"/>
              <a:t>eine Variable </a:t>
            </a:r>
            <a:r>
              <a:rPr lang="en-GB" b="1"/>
              <a:t>zu verwenden</a:t>
            </a:r>
            <a:r>
              <a:rPr lang="en-GB"/>
              <a:t>, bevor </a:t>
            </a:r>
            <a:r>
              <a:rPr lang="en-GB"/>
              <a:t>sie </a:t>
            </a:r>
            <a:r>
              <a:rPr lang="en-GB" b="1"/>
              <a:t>initialisiert wurde, </a:t>
            </a:r>
            <a:r>
              <a:rPr lang="en-GB"/>
              <a:t>führt dies zu einem Fehler.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Die Anweisungen werden nacheinander ausgeführt.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In diesem Fall würde der Fehler lauten: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name, 'name' ist nicht definiert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0" name="Google Shape;190;p26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Erstellen und Verwenden unserer ersten Variablen</a:t>
            </a:r>
            <a:endParaRPr/>
          </a:p>
        </p:txBody>
      </p:sp>
      <p:sp>
        <p:nvSpPr>
          <p:cNvPr id="191" name="Google Shape;191;p26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192" name="Google Shape;192;p26"/>
          <p:cNvSpPr txBox="1"/>
          <p:nvPr/>
        </p:nvSpPr>
        <p:spPr>
          <a:xfrm>
            <a:off x="5154025" y="1170125"/>
            <a:ext cx="36861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drucken(Name)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3" name="Google Shape;193;p26"/>
          <p:cNvSpPr txBox="1"/>
          <p:nvPr/>
        </p:nvSpPr>
        <p:spPr>
          <a:xfrm>
            <a:off x="4729525" y="1170097"/>
            <a:ext cx="424500" cy="987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94" name="Google Shape;194;p26"/>
          <p:cNvSpPr txBox="1"/>
          <p:nvPr/>
        </p:nvSpPr>
        <p:spPr>
          <a:xfrm>
            <a:off x="4729525" y="2857775"/>
            <a:ext cx="4096500" cy="1443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Mono"/>
                <a:ea typeface="Roboto Mono"/>
                <a:cs typeface="Roboto Mono"/>
                <a:sym typeface="Roboto Mono"/>
              </a:rPr>
              <a:t>Traceback (letzter Aufruf):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Mono"/>
                <a:ea typeface="Roboto Mono"/>
                <a:cs typeface="Roboto Mono"/>
                <a:sym typeface="Roboto Mono"/>
              </a:rPr>
              <a:t>  Datei "c:\users\rebecca\mu_code\name.py", Zeile 1, in &lt;module&gt;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Roboto Mono"/>
                <a:ea typeface="Roboto Mono"/>
                <a:cs typeface="Roboto Mono"/>
                <a:sym typeface="Roboto Mono"/>
              </a:rPr>
              <a:t>    drucken(Name)</a:t>
            </a:r>
            <a:endParaRPr sz="12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b="1">
                <a:latin typeface="Roboto Mono"/>
                <a:ea typeface="Roboto Mono"/>
                <a:cs typeface="Roboto Mono"/>
                <a:sym typeface="Roboto Mono"/>
              </a:rPr>
              <a:t>NameError: Name 'name' ist nicht definiert</a:t>
            </a:r>
            <a:endParaRPr sz="1200" b="1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95" name="Google Shape;195;p26"/>
          <p:cNvSpPr/>
          <p:nvPr/>
        </p:nvSpPr>
        <p:spPr>
          <a:xfrm>
            <a:off x="5228400" y="1289300"/>
            <a:ext cx="1506900" cy="248700"/>
          </a:xfrm>
          <a:prstGeom prst="roundRect">
            <a:avLst>
              <a:gd name="adj" fmla="val 16667"/>
            </a:avLst>
          </a:prstGeom>
          <a:solidFill>
            <a:srgbClr val="5B5BA5">
              <a:alpha val="22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6" name="Google Shape;196;p26"/>
          <p:cNvSpPr/>
          <p:nvPr/>
        </p:nvSpPr>
        <p:spPr>
          <a:xfrm>
            <a:off x="4786500" y="3661575"/>
            <a:ext cx="3462900" cy="222600"/>
          </a:xfrm>
          <a:prstGeom prst="roundRect">
            <a:avLst>
              <a:gd name="adj" fmla="val 16667"/>
            </a:avLst>
          </a:prstGeom>
          <a:solidFill>
            <a:srgbClr val="5B5BA5">
              <a:alpha val="22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7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Sobald eine Variable </a:t>
            </a:r>
            <a:r>
              <a:rPr lang="en-GB"/>
              <a:t>mit ihrem ersten Wert </a:t>
            </a:r>
            <a:r>
              <a:rPr lang="en-GB" b="1"/>
              <a:t>initialisiert </a:t>
            </a:r>
            <a:r>
              <a:rPr lang="en-GB"/>
              <a:t>wurde</a:t>
            </a:r>
            <a:r>
              <a:rPr lang="en-GB"/>
              <a:t>, </a:t>
            </a:r>
            <a:r>
              <a:rPr lang="en-GB"/>
              <a:t>kann ihr </a:t>
            </a:r>
            <a:r>
              <a:rPr lang="en-GB"/>
              <a:t>während der Ausführung des Codes ein neuer Wert </a:t>
            </a:r>
            <a:r>
              <a:rPr lang="en-GB" b="1"/>
              <a:t>zugewiesen </a:t>
            </a:r>
            <a:r>
              <a:rPr lang="en-GB"/>
              <a:t>werden.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FFFFFF"/>
                </a:solidFill>
                <a:highlight>
                  <a:schemeClr val="dk1"/>
                </a:highlight>
              </a:rPr>
              <a:t> Frage </a:t>
            </a:r>
            <a:r>
              <a:rPr lang="en-GB">
                <a:solidFill>
                  <a:schemeClr val="accent1"/>
                </a:solidFill>
              </a:rPr>
              <a:t>.</a:t>
            </a:r>
            <a:endParaRPr>
              <a:solidFill>
                <a:schemeClr val="accent1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Was könnte Ihrer Meinung nach passieren, wenn dieser Code ausgeführt wird?</a:t>
            </a:r>
            <a:endParaRPr/>
          </a:p>
        </p:txBody>
      </p:sp>
      <p:sp>
        <p:nvSpPr>
          <p:cNvPr id="202" name="Google Shape;202;p2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Erstellen und Verwenden unserer ersten Variablen</a:t>
            </a:r>
            <a:endParaRPr/>
          </a:p>
        </p:txBody>
      </p:sp>
      <p:sp>
        <p:nvSpPr>
          <p:cNvPr id="203" name="Google Shape;203;p2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204" name="Google Shape;204;p27"/>
          <p:cNvSpPr txBox="1"/>
          <p:nvPr/>
        </p:nvSpPr>
        <p:spPr>
          <a:xfrm>
            <a:off x="5154025" y="1170125"/>
            <a:ext cx="36861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Sam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drucken(Name)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4729525" y="1170097"/>
            <a:ext cx="424500" cy="987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06" name="Google Shape;206;p27"/>
          <p:cNvSpPr/>
          <p:nvPr/>
        </p:nvSpPr>
        <p:spPr>
          <a:xfrm>
            <a:off x="5200100" y="1535325"/>
            <a:ext cx="1506900" cy="268800"/>
          </a:xfrm>
          <a:prstGeom prst="roundRect">
            <a:avLst>
              <a:gd name="adj" fmla="val 16667"/>
            </a:avLst>
          </a:prstGeom>
          <a:solidFill>
            <a:srgbClr val="5B5BA5">
              <a:alpha val="223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2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Das Programm zeigt </a:t>
            </a:r>
            <a:r>
              <a:rPr lang="en-GB" b="1"/>
              <a:t>Sam </a:t>
            </a:r>
            <a:r>
              <a:rPr lang="en-GB"/>
              <a:t>auf dem Bildschirm an. Das liegt daran, dass dies der letzte Wert war, der </a:t>
            </a:r>
            <a:r>
              <a:rPr lang="en-GB" b="1"/>
              <a:t>Name </a:t>
            </a:r>
            <a:r>
              <a:rPr lang="en-GB"/>
              <a:t>zugewiesen wurde</a:t>
            </a:r>
            <a:r>
              <a:rPr lang="en-GB"/>
              <a:t>. </a:t>
            </a:r>
            <a:endParaRPr/>
          </a:p>
        </p:txBody>
      </p:sp>
      <p:sp>
        <p:nvSpPr>
          <p:cNvPr id="212" name="Google Shape;212;p2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Erstellen und Verwenden unserer ersten Variablen</a:t>
            </a:r>
            <a:endParaRPr/>
          </a:p>
        </p:txBody>
      </p:sp>
      <p:sp>
        <p:nvSpPr>
          <p:cNvPr id="213" name="Google Shape;213;p2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sp>
        <p:nvSpPr>
          <p:cNvPr id="214" name="Google Shape;214;p28"/>
          <p:cNvSpPr txBox="1"/>
          <p:nvPr/>
        </p:nvSpPr>
        <p:spPr>
          <a:xfrm>
            <a:off x="5154025" y="1170125"/>
            <a:ext cx="36861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name=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Sam</a:t>
            </a: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drucken(Name)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4729525" y="1170097"/>
            <a:ext cx="424500" cy="987900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1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4729525" y="2787025"/>
            <a:ext cx="4096500" cy="987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Sam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>
                <a:latin typeface="Roboto Mono"/>
                <a:ea typeface="Roboto Mono"/>
                <a:cs typeface="Roboto Mono"/>
                <a:sym typeface="Roboto Mono"/>
              </a:rPr>
              <a:t>&gt;&gt;&gt;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 sz="1800">
              <a:solidFill>
                <a:srgbClr val="5B5BA5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Variablen sollten immer auf </a:t>
            </a:r>
            <a:r>
              <a:rPr lang="en-GB" b="1"/>
              <a:t>sinnvolle Weise</a:t>
            </a:r>
            <a:r>
              <a:rPr lang="en-GB"/>
              <a:t> identifiziert werden</a:t>
            </a:r>
            <a:r>
              <a:rPr lang="en-GB"/>
              <a:t>, wie z. B. die Dateien aus der Startaktivität.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a</a:t>
            </a:r>
            <a:r>
              <a:rPr lang="en-GB" b="1"/>
              <a:t>, b, c, x, y </a:t>
            </a:r>
            <a:r>
              <a:rPr lang="en-GB"/>
              <a:t>sind keine hilfreichen Namen für eine Variable.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Wenn eine Variable einen Namen haben soll, dann nennen Sie diese Variable </a:t>
            </a:r>
            <a:r>
              <a:rPr lang="en-GB" b="1">
                <a:latin typeface="Roboto Mono"/>
                <a:ea typeface="Roboto Mono"/>
                <a:cs typeface="Roboto Mono"/>
                <a:sym typeface="Roboto Mono"/>
              </a:rPr>
              <a:t>Name</a:t>
            </a:r>
            <a:r>
              <a:rPr lang="en-GB"/>
              <a:t>. </a:t>
            </a:r>
            <a:endParaRPr/>
          </a:p>
        </p:txBody>
      </p:sp>
      <p:sp>
        <p:nvSpPr>
          <p:cNvPr id="222" name="Google Shape;222;p2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Aussagekräftige Bezeichnungen und Namenskonventionen</a:t>
            </a:r>
            <a:endParaRPr/>
          </a:p>
        </p:txBody>
      </p:sp>
      <p:sp>
        <p:nvSpPr>
          <p:cNvPr id="223" name="Google Shape;223;p29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x =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name = 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Gerry</a:t>
            </a: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"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224" name="Google Shape;224;p2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225" name="Google Shape;225;p29"/>
          <p:cNvPicPr preferRelativeResize="0"/>
          <p:nvPr/>
        </p:nvPicPr>
        <p:blipFill rotWithShape="1">
          <a:blip r:embed="rId3">
            <a:alphaModFix/>
          </a:blip>
          <a:srcRect l="0" t="0" r="50000" b="0"/>
          <a:stretch/>
        </p:blipFill>
        <p:spPr>
          <a:xfrm>
            <a:off x="6526225" y="1785650"/>
            <a:ext cx="786101" cy="786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p29"/>
          <p:cNvPicPr preferRelativeResize="0"/>
          <p:nvPr/>
        </p:nvPicPr>
        <p:blipFill rotWithShape="1">
          <a:blip r:embed="rId3">
            <a:alphaModFix/>
          </a:blip>
          <a:srcRect l="55199" t="0" r="0" b="0"/>
          <a:stretch/>
        </p:blipFill>
        <p:spPr>
          <a:xfrm>
            <a:off x="6353125" y="1159775"/>
            <a:ext cx="433476" cy="4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Alle Programmiersprachen haben ihre eigenen </a:t>
            </a:r>
            <a:r>
              <a:rPr lang="en-GB" b="1"/>
              <a:t>Namenskonventionen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Ein umsichtiger Programmierer wird die Dokumentation der Programmiersprache lesen, um sich über die Konventionen zu informieren.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Python sollten Variablennamen in </a:t>
            </a:r>
            <a:r>
              <a:rPr lang="en-GB" b="1"/>
              <a:t>Kleinbuchstaben </a:t>
            </a:r>
            <a:r>
              <a:rPr lang="en-GB"/>
              <a:t>geschrieben werden</a:t>
            </a:r>
            <a:r>
              <a:rPr lang="en-GB" b="1"/>
              <a:t>, </a:t>
            </a:r>
            <a:r>
              <a:rPr lang="en-GB"/>
              <a:t>mit einem </a:t>
            </a:r>
            <a:r>
              <a:rPr lang="en-GB" b="1"/>
              <a:t>Unterstrich </a:t>
            </a:r>
            <a:r>
              <a:rPr lang="en-GB"/>
              <a:t>zwischen den Wörtern, falls erforderlich. </a:t>
            </a:r>
            <a:endParaRPr/>
          </a:p>
        </p:txBody>
      </p:sp>
      <p:sp>
        <p:nvSpPr>
          <p:cNvPr id="232" name="Google Shape;232;p3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Aussagekräftige Bezeichnungen und Namenskonventionen</a:t>
            </a:r>
            <a:endParaRPr/>
          </a:p>
        </p:txBody>
      </p:sp>
      <p:sp>
        <p:nvSpPr>
          <p:cNvPr id="233" name="Google Shape;233;p30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 sz="2400" u="sng">
                <a:solidFill>
                  <a:schemeClr val="hlink"/>
                </a:solidFill>
                <a:hlinkClick r:id="rId3"/>
              </a:rPr>
              <a:t>the-cc.</a:t>
            </a:r>
            <a:r>
              <a:rPr lang="en-GB" sz="2400">
                <a:solidFill>
                  <a:srgbClr val="000000"/>
                </a:solidFill>
              </a:rPr>
              <a:t>io/pythondoc </a:t>
            </a:r>
            <a:endParaRPr sz="2400">
              <a:solidFill>
                <a:srgbClr val="000000"/>
              </a:solidFill>
              <a:highlight>
                <a:schemeClr val="dk2"/>
              </a:highlight>
            </a:endParaRPr>
          </a:p>
        </p:txBody>
      </p:sp>
      <p:sp>
        <p:nvSpPr>
          <p:cNvPr id="234" name="Google Shape;234;p3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Vergleichen und kontrastieren Sie in Zweiergruppen diese Benutzerbereiche</a:t>
            </a:r>
            <a:endParaRPr/>
          </a:p>
        </p:txBody>
      </p:sp>
      <p:sp>
        <p:nvSpPr>
          <p:cNvPr id="76" name="Google Shape;76;p13"/>
          <p:cNvSpPr txBox="1"/>
          <p:nvPr>
            <p:ph type="body" idx="2"/>
          </p:nvPr>
        </p:nvSpPr>
        <p:spPr>
          <a:xfrm>
            <a:off x="310900" y="4117599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Wer hat den besseren Nutzerbereich und </a:t>
            </a:r>
            <a:r>
              <a:rPr lang="en-GB" b="1"/>
              <a:t>warum?</a:t>
            </a:r>
            <a:endParaRPr b="1"/>
          </a:p>
        </p:txBody>
      </p:sp>
      <p:sp>
        <p:nvSpPr>
          <p:cNvPr id="77" name="Google Shape;77;p13"/>
          <p:cNvSpPr txBox="1"/>
          <p:nvPr>
            <p:ph type="subTitle" idx="3"/>
          </p:nvPr>
        </p:nvSpPr>
        <p:spPr>
          <a:xfrm>
            <a:off x="6840000" y="0"/>
            <a:ext cx="19608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  <p:pic>
        <p:nvPicPr>
          <p:cNvPr id="78" name="Google Shape;7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170125"/>
            <a:ext cx="4096499" cy="2743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0901" y="1170125"/>
            <a:ext cx="4096499" cy="27435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1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Deklaration </a:t>
            </a:r>
            <a:r>
              <a:rPr lang="en-GB"/>
              <a:t>bedeutet, dass eine Variable als ein bestimmter </a:t>
            </a:r>
            <a:r>
              <a:rPr lang="en-GB" b="1"/>
              <a:t>Datentyp </a:t>
            </a:r>
            <a:r>
              <a:rPr lang="en-GB"/>
              <a:t>deklariert </a:t>
            </a:r>
            <a:r>
              <a:rPr lang="en-GB"/>
              <a:t>wird.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Initialisierung </a:t>
            </a:r>
            <a:r>
              <a:rPr lang="en-GB"/>
              <a:t>bedeutet, dass ein </a:t>
            </a:r>
            <a:r>
              <a:rPr lang="en-GB"/>
              <a:t>Anfangswert für eine Variable </a:t>
            </a:r>
            <a:r>
              <a:rPr lang="en-GB"/>
              <a:t>festgelegt wird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 b="1"/>
              <a:t>Eine Zuweisung </a:t>
            </a:r>
            <a:r>
              <a:rPr lang="en-GB"/>
              <a:t>bedeutet, dass </a:t>
            </a:r>
            <a:r>
              <a:rPr lang="en-GB"/>
              <a:t>der Wert an der Stelle der Variablen </a:t>
            </a:r>
            <a:r>
              <a:rPr lang="en-GB" b="1"/>
              <a:t>geändert wird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Eine </a:t>
            </a:r>
            <a:r>
              <a:rPr lang="en-GB" b="1"/>
              <a:t>Variable </a:t>
            </a:r>
            <a:r>
              <a:rPr lang="en-GB"/>
              <a:t>muss </a:t>
            </a:r>
            <a:r>
              <a:rPr lang="en-GB" b="1"/>
              <a:t>initialisiert </a:t>
            </a:r>
            <a:r>
              <a:rPr lang="en-GB"/>
              <a:t>werden</a:t>
            </a:r>
            <a:r>
              <a:rPr lang="en-GB"/>
              <a:t>, bevor sie verwendet werden kann.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 b="1"/>
              <a:t>Aussagekräftige </a:t>
            </a:r>
            <a:r>
              <a:rPr lang="en-GB" b="1"/>
              <a:t>Identifikatoren </a:t>
            </a:r>
            <a:r>
              <a:rPr lang="en-GB"/>
              <a:t>sind unerlässlich.</a:t>
            </a:r>
            <a:endParaRPr/>
          </a:p>
        </p:txBody>
      </p:sp>
      <p:sp>
        <p:nvSpPr>
          <p:cNvPr id="240" name="Google Shape;240;p31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Rekapitulation</a:t>
            </a:r>
            <a:endParaRPr/>
          </a:p>
        </p:txBody>
      </p:sp>
      <p:sp>
        <p:nvSpPr>
          <p:cNvPr id="241" name="Google Shape;241;p31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242" name="Google Shape;24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742" y="2121225"/>
            <a:ext cx="901000" cy="9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2"/>
        </a:soli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2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Verwenden Sie das </a:t>
            </a:r>
            <a:r>
              <a:rPr lang="en-GB" b="1"/>
              <a:t>Arbeitsblatt zu Aktivität 2</a:t>
            </a:r>
            <a:r>
              <a:rPr lang="en-GB"/>
              <a:t>, um ein Programm mit dummen Sätzen vorherzusagen, auszuführen, zu untersuchen und zu ändern.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Die letzte Aufgabe besteht darin, eine eigene alberne Geschichte zu schreiben. </a:t>
            </a:r>
            <a:endParaRPr/>
          </a:p>
        </p:txBody>
      </p:sp>
      <p:sp>
        <p:nvSpPr>
          <p:cNvPr id="248" name="Google Shape;248;p32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Dumme Sätze</a:t>
            </a:r>
            <a:endParaRPr/>
          </a:p>
        </p:txBody>
      </p:sp>
      <p:sp>
        <p:nvSpPr>
          <p:cNvPr id="249" name="Google Shape;249;p32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2</a:t>
            </a:r>
            <a:endParaRPr/>
          </a:p>
        </p:txBody>
      </p:sp>
      <p:pic>
        <p:nvPicPr>
          <p:cNvPr id="250" name="Google Shape;25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6600" y="1017725"/>
            <a:ext cx="4096500" cy="2390318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/>
              <a:t>Setzen Sie sich mit einem Partner zusammen und besprechen Sie Ihre dummen Geschichten. Es gibt eine Checkliste, mit der Sie sich auf die Bewertung konzentrieren können. </a:t>
            </a:r>
            <a:endParaRPr/>
          </a:p>
        </p:txBody>
      </p:sp>
      <p:sp>
        <p:nvSpPr>
          <p:cNvPr id="256" name="Google Shape;256;p33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Begutachten Sie Ihre dummen Geschichten</a:t>
            </a:r>
            <a:endParaRPr/>
          </a:p>
        </p:txBody>
      </p:sp>
      <p:sp>
        <p:nvSpPr>
          <p:cNvPr id="257" name="Google Shape;257;p33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Hat der Programmierer eine Vielzahl von Variablen verwendet, um die Lücken zu füllen?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Gibt es Syntaxfehler?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Gibt es Logikfehler?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❏"/>
            </a:pPr>
            <a:r>
              <a:rPr lang="en-GB"/>
              <a:t>Wie könnte die Geschichte verbessert werden?</a:t>
            </a:r>
            <a:endParaRPr/>
          </a:p>
        </p:txBody>
      </p:sp>
      <p:sp>
        <p:nvSpPr>
          <p:cNvPr id="258" name="Google Shape;258;p33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Plenarsitzung</a:t>
            </a:r>
            <a:endParaRPr/>
          </a:p>
        </p:txBody>
      </p:sp>
      <p:pic>
        <p:nvPicPr>
          <p:cNvPr id="259" name="Google Shape;259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72196" y="443388"/>
            <a:ext cx="450513" cy="450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6"/>
        </a:solidFill>
      </p:bgPr>
    </p:bg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34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FFFFFF"/>
                </a:solidFill>
              </a:rPr>
              <a:t>Verbessern Sie auf der Grundlage des Feedbacks Ihres Partners Ihr Programm für alberne Geschichten. 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265" name="Google Shape;265;p34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Verbessern Sie Ihre dummen Geschichten</a:t>
            </a:r>
            <a:endParaRPr/>
          </a:p>
        </p:txBody>
      </p:sp>
      <p:sp>
        <p:nvSpPr>
          <p:cNvPr id="266" name="Google Shape;266;p34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34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Hausaufgaben</a:t>
            </a: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785325" y="3063450"/>
            <a:ext cx="2702700" cy="516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800" b="1">
                <a:solidFill>
                  <a:srgbClr val="F0F6ED"/>
                </a:solidFill>
                <a:latin typeface="Quicksand"/>
                <a:ea typeface="Quicksand"/>
                <a:cs typeface="Quicksand"/>
                <a:sym typeface="Quicksand"/>
              </a:rPr>
              <a:t>Fällig in der nächsten Stunde</a:t>
            </a:r>
            <a:endParaRPr sz="1800" b="1">
              <a:solidFill>
                <a:srgbClr val="F0F6ED"/>
              </a:solidFill>
              <a:latin typeface="Quicksand"/>
              <a:ea typeface="Quicksand"/>
              <a:cs typeface="Quicksand"/>
              <a:sym typeface="Quicksand"/>
            </a:endParaRPr>
          </a:p>
        </p:txBody>
      </p:sp>
      <p:pic>
        <p:nvPicPr>
          <p:cNvPr id="269" name="Google Shape;269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39800" y="1170100"/>
            <a:ext cx="4096500" cy="27310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Sie haben gelernt, wie Sie Variablen in Ihren Programmen verwenden können.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3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Nächste Lektion</a:t>
            </a:r>
            <a:endParaRPr/>
          </a:p>
        </p:txBody>
      </p:sp>
      <p:sp>
        <p:nvSpPr>
          <p:cNvPr id="276" name="Google Shape;276;p35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  <p:sp>
        <p:nvSpPr>
          <p:cNvPr id="277" name="Google Shape;277;p35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der nächsten Lektion werden Sie...</a:t>
            </a:r>
            <a:endParaRPr b="1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Lernen Sie, wie Sie Benutzereingaben in Ihr Programm aufnehmen können</a:t>
            </a:r>
            <a:r>
              <a:rPr lang="en-GB"/>
              <a:t>. </a:t>
            </a:r>
            <a:endParaRPr/>
          </a:p>
        </p:txBody>
      </p:sp>
      <p:sp>
        <p:nvSpPr>
          <p:cNvPr id="278" name="Google Shape;278;p3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Zusammenfassung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4"/>
          <p:cNvSpPr txBox="1"/>
          <p:nvPr>
            <p:ph type="title"/>
          </p:nvPr>
        </p:nvSpPr>
        <p:spPr>
          <a:xfrm>
            <a:off x="310900" y="319600"/>
            <a:ext cx="8521200" cy="450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Warum ist es wichtig, Dateien richtig zu benennen?</a:t>
            </a:r>
            <a:endParaRPr/>
          </a:p>
        </p:txBody>
      </p:sp>
      <p:sp>
        <p:nvSpPr>
          <p:cNvPr id="85" name="Google Shape;85;p14"/>
          <p:cNvSpPr txBox="1"/>
          <p:nvPr>
            <p:ph type="subTitle" idx="1"/>
          </p:nvPr>
        </p:nvSpPr>
        <p:spPr>
          <a:xfrm>
            <a:off x="6840000" y="0"/>
            <a:ext cx="19623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2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Beim Programmieren gibt es </a:t>
            </a:r>
            <a:r>
              <a:rPr lang="en-GB" b="1"/>
              <a:t>Namenskonventionen</a:t>
            </a:r>
            <a:r>
              <a:rPr lang="en-GB"/>
              <a:t>, die eingehalten werden sollten, damit Ihr Code leichter zu lesen und zu verstehen ist.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Python hat eine Reihe von </a:t>
            </a:r>
            <a:r>
              <a:rPr lang="en-GB" b="1"/>
              <a:t>Konventionen</a:t>
            </a:r>
            <a:r>
              <a:rPr lang="en-GB"/>
              <a:t>, die </a:t>
            </a:r>
            <a:r>
              <a:rPr lang="en-GB"/>
              <a:t>Programmierer befolgen sollten.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Einige davon werden Sie in dieser Lektion kennen lernen. </a:t>
            </a:r>
            <a:endParaRPr/>
          </a:p>
        </p:txBody>
      </p:sp>
      <p:sp>
        <p:nvSpPr>
          <p:cNvPr id="91" name="Google Shape;91;p15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Python-Namenskonventionen</a:t>
            </a:r>
            <a:endParaRPr/>
          </a:p>
        </p:txBody>
      </p:sp>
      <p:sp>
        <p:nvSpPr>
          <p:cNvPr id="92" name="Google Shape;92;p15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Alter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vor_name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>
                <a:solidFill>
                  <a:srgbClr val="000000"/>
                </a:solidFill>
                <a:latin typeface="Roboto Mono"/>
                <a:ea typeface="Roboto Mono"/>
                <a:cs typeface="Roboto Mono"/>
                <a:sym typeface="Roboto Mono"/>
              </a:rPr>
              <a:t>SPEED</a:t>
            </a:r>
            <a:endParaRPr>
              <a:solidFill>
                <a:srgbClr val="000000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93" name="Google Shape;93;p15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Starter-Aktivität</a:t>
            </a:r>
            <a:endParaRPr/>
          </a:p>
        </p:txBody>
      </p:sp>
      <p:pic>
        <p:nvPicPr>
          <p:cNvPr id="94" name="Google Shape;9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94075" y="454325"/>
            <a:ext cx="428625" cy="42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dk2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/>
          <p:nvPr>
            <p:ph type="body" idx="1"/>
          </p:nvPr>
        </p:nvSpPr>
        <p:spPr>
          <a:xfrm>
            <a:off x="310900" y="1017725"/>
            <a:ext cx="8522100" cy="381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/>
              <a:t>In dieser Lektion lernen Sie:</a:t>
            </a:r>
            <a:endParaRPr b="1"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Sinnvolle Bezeichnungen verwenden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Bestimmen Sie den Bedarf an Variablen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Unterscheidung zwischen Deklaration, Initialisierung und Zuweisung von Variablen 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Demonstration der angemessenen Verwendung von Namenskonventionen</a:t>
            </a:r>
            <a:endParaRPr/>
          </a:p>
          <a:p>
            <a:pPr marL="457200" lvl="0" indent="-3429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Daten ausgeben </a:t>
            </a:r>
            <a:r>
              <a:rPr lang="en-GB"/>
              <a:t>(z. B. </a:t>
            </a: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print (my_var)</a:t>
            </a:r>
            <a:r>
              <a:rPr lang="en-GB"/>
              <a:t>)</a:t>
            </a:r>
            <a:endParaRPr/>
          </a:p>
          <a:p>
            <a:pPr marL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" name="Google Shape;100;p16"/>
          <p:cNvSpPr txBox="1"/>
          <p:nvPr>
            <p:ph type="title"/>
          </p:nvPr>
        </p:nvSpPr>
        <p:spPr>
          <a:xfrm>
            <a:off x="310900" y="310900"/>
            <a:ext cx="8522100" cy="7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Lektion </a:t>
            </a:r>
            <a:r>
              <a:rPr lang="en-GB"/>
              <a:t>4</a:t>
            </a:r>
            <a:r>
              <a:rPr lang="en-GB" b="1">
                <a:latin typeface="Quicksand"/>
                <a:ea typeface="Quicksand"/>
                <a:cs typeface="Quicksand"/>
                <a:sym typeface="Quicksand"/>
              </a:rPr>
              <a:t>: </a:t>
            </a:r>
            <a:r>
              <a:rPr lang="en-GB"/>
              <a:t>Variablen</a:t>
            </a:r>
            <a:endParaRPr b="1">
              <a:latin typeface="Quicksand"/>
              <a:ea typeface="Quicksand"/>
              <a:cs typeface="Quicksand"/>
              <a:sym typeface="Quicksand"/>
            </a:endParaRPr>
          </a:p>
        </p:txBody>
      </p:sp>
      <p:sp>
        <p:nvSpPr>
          <p:cNvPr id="101" name="Google Shape;101;p16"/>
          <p:cNvSpPr txBox="1"/>
          <p:nvPr>
            <p:ph type="sldNum" idx="12"/>
          </p:nvPr>
        </p:nvSpPr>
        <p:spPr>
          <a:xfrm>
            <a:off x="8832200" y="4829300"/>
            <a:ext cx="311700" cy="31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'#'</a:t>
            </a:fld>
            <a:endParaRPr/>
          </a:p>
        </p:txBody>
      </p:sp>
      <p:sp>
        <p:nvSpPr>
          <p:cNvPr id="102" name="Google Shape;102;p16"/>
          <p:cNvSpPr txBox="1"/>
          <p:nvPr>
            <p:ph type="subTitle" idx="2"/>
          </p:nvPr>
        </p:nvSpPr>
        <p:spPr>
          <a:xfrm>
            <a:off x="6840000" y="0"/>
            <a:ext cx="19611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Zielsetzungen</a:t>
            </a:r>
            <a:endParaRPr/>
          </a:p>
        </p:txBody>
      </p:sp>
      <p:pic>
        <p:nvPicPr>
          <p:cNvPr id="103" name="Google Shape;10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403600" y="456363"/>
            <a:ext cx="419100" cy="41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7"/>
          <p:cNvSpPr txBox="1"/>
          <p:nvPr>
            <p:ph type="body" idx="1"/>
          </p:nvPr>
        </p:nvSpPr>
        <p:spPr>
          <a:xfrm>
            <a:off x="310900" y="1170125"/>
            <a:ext cx="46770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Zuvor haben Sie:</a:t>
            </a:r>
            <a:endParaRPr/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Ein Programm in einer </a:t>
            </a:r>
            <a:r>
              <a:rPr lang="en-GB" b="1"/>
              <a:t>Sequenz </a:t>
            </a:r>
            <a:r>
              <a:rPr lang="en-GB"/>
              <a:t>geschrieben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Verwendung der </a:t>
            </a:r>
            <a:r>
              <a:rPr lang="en-GB"/>
              <a:t>Druckfunktion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Ein </a:t>
            </a:r>
            <a:r>
              <a:rPr lang="en-GB" b="1"/>
              <a:t>Unterprogramm </a:t>
            </a:r>
            <a:r>
              <a:rPr lang="en-GB"/>
              <a:t>verwendet</a:t>
            </a:r>
            <a:endParaRPr b="1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Überprüft auf </a:t>
            </a:r>
            <a:r>
              <a:rPr lang="en-GB" b="1"/>
              <a:t>Fehler </a:t>
            </a:r>
            <a:r>
              <a:rPr lang="en-GB"/>
              <a:t>in Ihrem Code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Char char="●"/>
            </a:pPr>
            <a:r>
              <a:rPr lang="en-GB"/>
              <a:t>Häufige Fehler in Ihrem Code </a:t>
            </a:r>
            <a:r>
              <a:rPr lang="en-GB" b="1"/>
              <a:t>behoben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In dieser Lektion werden Sie ein neues Programmierkonstrukt kennenlernen, die </a:t>
            </a:r>
            <a:r>
              <a:rPr lang="en-GB" b="1"/>
              <a:t>Variable</a:t>
            </a:r>
            <a:r>
              <a:rPr lang="en-GB"/>
              <a:t>. </a:t>
            </a:r>
            <a:endParaRPr/>
          </a:p>
        </p:txBody>
      </p:sp>
      <p:sp>
        <p:nvSpPr>
          <p:cNvPr id="109" name="Google Shape;109;p17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können Sie in Python tun?</a:t>
            </a:r>
            <a:endParaRPr/>
          </a:p>
        </p:txBody>
      </p:sp>
      <p:sp>
        <p:nvSpPr>
          <p:cNvPr id="110" name="Google Shape;110;p17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89742" y="2549138"/>
            <a:ext cx="901000" cy="9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Eine </a:t>
            </a:r>
            <a:r>
              <a:rPr lang="en-GB" b="1"/>
              <a:t>Variable </a:t>
            </a:r>
            <a:r>
              <a:rPr lang="en-GB"/>
              <a:t>enthält einen </a:t>
            </a:r>
            <a:r>
              <a:rPr lang="en-GB" b="1"/>
              <a:t>Wert </a:t>
            </a:r>
            <a:r>
              <a:rPr lang="en-GB"/>
              <a:t>an einem </a:t>
            </a:r>
            <a:r>
              <a:rPr lang="en-GB" b="1"/>
              <a:t>Speicherplatz</a:t>
            </a:r>
            <a:r>
              <a:rPr lang="en-GB"/>
              <a:t>, der für die </a:t>
            </a:r>
            <a:r>
              <a:rPr lang="en-GB" b="1"/>
              <a:t>Ausführung </a:t>
            </a:r>
            <a:r>
              <a:rPr lang="en-GB"/>
              <a:t>Ihres Programms </a:t>
            </a:r>
            <a:r>
              <a:rPr lang="en-GB"/>
              <a:t>benötigt wird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Eine Variable kann </a:t>
            </a:r>
            <a:r>
              <a:rPr lang="en-GB"/>
              <a:t>jeweils </a:t>
            </a:r>
            <a:r>
              <a:rPr lang="en-GB" b="1"/>
              <a:t>einen Wert </a:t>
            </a:r>
            <a:r>
              <a:rPr lang="en-GB"/>
              <a:t>enthalten</a:t>
            </a:r>
            <a:r>
              <a:rPr lang="en-GB"/>
              <a:t>. </a:t>
            </a:r>
            <a:r>
              <a:rPr lang="en-GB"/>
              <a:t>Dieser Wert kann </a:t>
            </a:r>
            <a:r>
              <a:rPr lang="en-GB" b="1"/>
              <a:t>sich </a:t>
            </a:r>
            <a:r>
              <a:rPr lang="en-GB"/>
              <a:t>während der Ausführung des Programms </a:t>
            </a:r>
            <a:r>
              <a:rPr lang="en-GB" b="1"/>
              <a:t>ändern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8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ist eine Variable?</a:t>
            </a:r>
            <a:endParaRPr/>
          </a:p>
        </p:txBody>
      </p:sp>
      <p:sp>
        <p:nvSpPr>
          <p:cNvPr id="118" name="Google Shape;118;p18"/>
          <p:cNvSpPr txBox="1"/>
          <p:nvPr>
            <p:ph type="body" idx="2"/>
          </p:nvPr>
        </p:nvSpPr>
        <p:spPr>
          <a:xfrm>
            <a:off x="4736600" y="1017700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D9D9D9"/>
              </a:highlight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9" name="Google Shape;119;p18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9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Sie </a:t>
            </a:r>
            <a:r>
              <a:rPr lang="en-GB"/>
              <a:t>könnten eine </a:t>
            </a:r>
            <a:r>
              <a:rPr lang="en-GB" b="1"/>
              <a:t>Variable </a:t>
            </a:r>
            <a:r>
              <a:rPr lang="en-GB"/>
              <a:t>verwenden</a:t>
            </a:r>
            <a:r>
              <a:rPr lang="en-GB"/>
              <a:t>, um den </a:t>
            </a:r>
            <a:r>
              <a:rPr lang="en-GB" b="1"/>
              <a:t>Spielstand </a:t>
            </a:r>
            <a:r>
              <a:rPr lang="en-GB"/>
              <a:t>eines Spiels </a:t>
            </a:r>
            <a:r>
              <a:rPr lang="en-GB"/>
              <a:t>zu verfolgen</a:t>
            </a:r>
            <a:r>
              <a:rPr lang="en-GB"/>
              <a:t>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Zu Beginn eines Spiels </a:t>
            </a:r>
            <a:r>
              <a:rPr lang="en-GB"/>
              <a:t>kann </a:t>
            </a:r>
            <a:r>
              <a:rPr lang="en-GB"/>
              <a:t>der </a:t>
            </a:r>
            <a:r>
              <a:rPr lang="en-GB" b="1"/>
              <a:t>Spielstand </a:t>
            </a:r>
            <a:r>
              <a:rPr lang="en-GB"/>
              <a:t>0 sein. </a:t>
            </a:r>
            <a:endParaRPr/>
          </a:p>
        </p:txBody>
      </p:sp>
      <p:sp>
        <p:nvSpPr>
          <p:cNvPr id="125" name="Google Shape;125;p19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ist eine Variable?</a:t>
            </a:r>
            <a:endParaRPr/>
          </a:p>
        </p:txBody>
      </p:sp>
      <p:sp>
        <p:nvSpPr>
          <p:cNvPr id="126" name="Google Shape;126;p19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127" name="Google Shape;127;p19"/>
          <p:cNvGrpSpPr/>
          <p:nvPr/>
        </p:nvGrpSpPr>
        <p:grpSpPr>
          <a:xfrm>
            <a:off x="4736600" y="2390488"/>
            <a:ext cx="2312313" cy="362503"/>
            <a:chOff x="4930400" y="2345525"/>
            <a:chExt cx="2312313" cy="362503"/>
          </a:xfrm>
        </p:grpSpPr>
        <p:sp>
          <p:nvSpPr>
            <p:cNvPr id="128" name="Google Shape;128;p19"/>
            <p:cNvSpPr txBox="1"/>
            <p:nvPr/>
          </p:nvSpPr>
          <p:spPr>
            <a:xfrm>
              <a:off x="4930400" y="2345525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Ergebnis</a:t>
              </a:r>
              <a:endParaRPr/>
            </a:p>
          </p:txBody>
        </p:sp>
        <p:sp>
          <p:nvSpPr>
            <p:cNvPr id="129" name="Google Shape;129;p19"/>
            <p:cNvSpPr/>
            <p:nvPr/>
          </p:nvSpPr>
          <p:spPr>
            <a:xfrm>
              <a:off x="6090113" y="2393928"/>
              <a:ext cx="1152600" cy="314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18000" rIns="9142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0</a:t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body" idx="1"/>
          </p:nvPr>
        </p:nvSpPr>
        <p:spPr>
          <a:xfrm>
            <a:off x="310900" y="1017724"/>
            <a:ext cx="4096500" cy="365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Sie </a:t>
            </a:r>
            <a:r>
              <a:rPr lang="en-GB"/>
              <a:t>könnten eine </a:t>
            </a:r>
            <a:r>
              <a:rPr lang="en-GB" b="1"/>
              <a:t>Variable </a:t>
            </a:r>
            <a:r>
              <a:rPr lang="en-GB"/>
              <a:t>verwenden</a:t>
            </a:r>
            <a:r>
              <a:rPr lang="en-GB"/>
              <a:t>, um den </a:t>
            </a:r>
            <a:r>
              <a:rPr lang="en-GB" b="1"/>
              <a:t>Spielstand </a:t>
            </a:r>
            <a:r>
              <a:rPr lang="en-GB"/>
              <a:t>eines Spiels festzuhalten.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-GB"/>
              <a:t>Zu Beginn eines Spiels </a:t>
            </a:r>
            <a:r>
              <a:rPr lang="en-GB"/>
              <a:t>kann </a:t>
            </a:r>
            <a:r>
              <a:rPr lang="en-GB"/>
              <a:t>der </a:t>
            </a:r>
            <a:r>
              <a:rPr lang="en-GB" b="1"/>
              <a:t>Spielstand </a:t>
            </a:r>
            <a:r>
              <a:rPr lang="en-GB"/>
              <a:t>0 sein. </a:t>
            </a: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-GB"/>
              <a:t>Während des Spiels kann der Spieler einen Punkt verdienen. </a:t>
            </a:r>
            <a:endParaRPr/>
          </a:p>
        </p:txBody>
      </p:sp>
      <p:sp>
        <p:nvSpPr>
          <p:cNvPr id="135" name="Google Shape;135;p20"/>
          <p:cNvSpPr txBox="1"/>
          <p:nvPr>
            <p:ph type="title"/>
          </p:nvPr>
        </p:nvSpPr>
        <p:spPr>
          <a:xfrm>
            <a:off x="310900" y="313512"/>
            <a:ext cx="8521200" cy="69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Was ist eine Variable?</a:t>
            </a:r>
            <a:endParaRPr/>
          </a:p>
        </p:txBody>
      </p:sp>
      <p:sp>
        <p:nvSpPr>
          <p:cNvPr id="136" name="Google Shape;136;p20"/>
          <p:cNvSpPr txBox="1"/>
          <p:nvPr>
            <p:ph type="subTitle" idx="3"/>
          </p:nvPr>
        </p:nvSpPr>
        <p:spPr>
          <a:xfrm>
            <a:off x="6840000" y="0"/>
            <a:ext cx="1959900" cy="3141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Tätigkeit 1</a:t>
            </a:r>
            <a:endParaRPr/>
          </a:p>
        </p:txBody>
      </p:sp>
      <p:grpSp>
        <p:nvGrpSpPr>
          <p:cNvPr id="137" name="Google Shape;137;p20"/>
          <p:cNvGrpSpPr/>
          <p:nvPr/>
        </p:nvGrpSpPr>
        <p:grpSpPr>
          <a:xfrm>
            <a:off x="4736600" y="2390488"/>
            <a:ext cx="2312313" cy="362503"/>
            <a:chOff x="4930400" y="2345525"/>
            <a:chExt cx="2312313" cy="362503"/>
          </a:xfrm>
        </p:grpSpPr>
        <p:sp>
          <p:nvSpPr>
            <p:cNvPr id="138" name="Google Shape;138;p20"/>
            <p:cNvSpPr txBox="1"/>
            <p:nvPr/>
          </p:nvSpPr>
          <p:spPr>
            <a:xfrm>
              <a:off x="4930400" y="2345525"/>
              <a:ext cx="1373700" cy="361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Ergebnis</a:t>
              </a:r>
              <a:endParaRPr/>
            </a:p>
          </p:txBody>
        </p:sp>
        <p:sp>
          <p:nvSpPr>
            <p:cNvPr id="139" name="Google Shape;139;p20"/>
            <p:cNvSpPr/>
            <p:nvPr/>
          </p:nvSpPr>
          <p:spPr>
            <a:xfrm>
              <a:off x="6090113" y="2393928"/>
              <a:ext cx="1152600" cy="3141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18000" rIns="91425" bIns="0" anchor="ctr" anchorCtr="0">
              <a:noAutofit/>
            </a:bodyPr>
            <a:lstStyle/>
            <a:p>
              <a:pPr marL="0" lvl="0" indent="0" algn="ctr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>
                  <a:latin typeface="Roboto Mono"/>
                  <a:ea typeface="Roboto Mono"/>
                  <a:cs typeface="Roboto Mono"/>
                  <a:sym typeface="Roboto Mono"/>
                </a:rPr>
                <a:t>0</a:t>
              </a:r>
              <a:endParaRPr/>
            </a:p>
          </p:txBody>
        </p:sp>
      </p:grpSp>
      <p:sp>
        <p:nvSpPr>
          <p:cNvPr id="140" name="Google Shape;140;p20"/>
          <p:cNvSpPr txBox="1"/>
          <p:nvPr/>
        </p:nvSpPr>
        <p:spPr>
          <a:xfrm>
            <a:off x="4736600" y="3134225"/>
            <a:ext cx="3000000" cy="162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-GB">
                <a:latin typeface="Roboto Mono"/>
                <a:ea typeface="Roboto Mono"/>
                <a:cs typeface="Roboto Mono"/>
                <a:sym typeface="Roboto Mono"/>
              </a:rPr>
              <a:t>Punktzahl = Punktzahl + 1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PF Curriculum Slides">
  <a:themeElements>
    <a:clrScheme name="Simple Light">
      <a:dk1>
        <a:srgbClr val="000000"/>
      </a:dk1>
      <a:lt1>
        <a:srgbClr val="FFFFFF"/>
      </a:lt1>
      <a:dk2>
        <a:srgbClr val="F7F6FB"/>
      </a:dk2>
      <a:lt2>
        <a:srgbClr val="F2FCFC"/>
      </a:lt2>
      <a:accent1>
        <a:srgbClr val="F1FAFF"/>
      </a:accent1>
      <a:accent2>
        <a:srgbClr val="FFF8F3"/>
      </a:accent2>
      <a:accent3>
        <a:srgbClr val="FFFEF2"/>
      </a:accent3>
      <a:accent4>
        <a:srgbClr val="F5FBF5"/>
      </a:accent4>
      <a:accent5>
        <a:srgbClr val="F5FBF5"/>
      </a:accent5>
      <a:accent6>
        <a:srgbClr val="CD2355"/>
      </a:accent6>
      <a:hlink>
        <a:srgbClr val="0000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